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3" r:id="rId5"/>
  </p:sldMasterIdLst>
  <p:notesMasterIdLst>
    <p:notesMasterId r:id="rId15"/>
  </p:notesMasterIdLst>
  <p:handoutMasterIdLst>
    <p:handoutMasterId r:id="rId16"/>
  </p:handoutMasterIdLst>
  <p:sldIdLst>
    <p:sldId id="256" r:id="rId6"/>
    <p:sldId id="288" r:id="rId7"/>
    <p:sldId id="284" r:id="rId8"/>
    <p:sldId id="285" r:id="rId9"/>
    <p:sldId id="289" r:id="rId10"/>
    <p:sldId id="290" r:id="rId11"/>
    <p:sldId id="291" r:id="rId12"/>
    <p:sldId id="292" r:id="rId13"/>
    <p:sldId id="28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B0C28D-7B9A-4B7E-8817-C11F9E7731B8}">
          <p14:sldIdLst>
            <p14:sldId id="256"/>
            <p14:sldId id="288"/>
            <p14:sldId id="284"/>
            <p14:sldId id="285"/>
            <p14:sldId id="289"/>
            <p14:sldId id="290"/>
            <p14:sldId id="291"/>
            <p14:sldId id="292"/>
            <p14:sldId id="287"/>
          </p14:sldIdLst>
        </p14:section>
        <p14:section name="SAMPLE SLIDES" id="{A2EB84C3-F107-4B92-AACA-B058D132B63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217" userDrawn="1">
          <p15:clr>
            <a:srgbClr val="A4A3A4"/>
          </p15:clr>
        </p15:guide>
        <p15:guide id="4" orient="horz" pos="1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FA341B"/>
    <a:srgbClr val="F10F34"/>
    <a:srgbClr val="D43720"/>
    <a:srgbClr val="D11F32"/>
    <a:srgbClr val="8A2A74"/>
    <a:srgbClr val="007187"/>
    <a:srgbClr val="006A31"/>
    <a:srgbClr val="FCD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89068" autoAdjust="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>
        <p:guide orient="horz" pos="1620"/>
        <p:guide pos="3840"/>
        <p:guide orient="horz" pos="4217"/>
        <p:guide orient="horz" pos="14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8ECB8-7D08-D641-92CD-7F56E6CAE32C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BB59-23EB-C44E-981C-919DAEF26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663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CB837-EC70-3A43-A86E-63CE47C039DD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A93F5-2151-8143-AA86-F6DF43E1E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869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A93F5-2151-8143-AA86-F6DF43E1E9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1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A93F5-2151-8143-AA86-F6DF43E1E9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9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448" y="4906331"/>
            <a:ext cx="10363200" cy="806640"/>
          </a:xfrm>
        </p:spPr>
        <p:txBody>
          <a:bodyPr anchor="b"/>
          <a:lstStyle>
            <a:lvl1pPr algn="l">
              <a:defRPr sz="3200" b="1" cap="none">
                <a:solidFill>
                  <a:srgbClr val="131F6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049" y="5749513"/>
            <a:ext cx="10363200" cy="655100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rgbClr val="131F6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Hologic_Main_Logo_PMS2756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64" t="31694" r="18717" b="31011"/>
          <a:stretch/>
        </p:blipFill>
        <p:spPr>
          <a:xfrm>
            <a:off x="564449" y="2524369"/>
            <a:ext cx="6226257" cy="229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6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297" y="1600202"/>
            <a:ext cx="5539388" cy="4525963"/>
          </a:xfrm>
        </p:spPr>
        <p:txBody>
          <a:bodyPr/>
          <a:lstStyle>
            <a:lvl1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700"/>
            </a:lvl1pPr>
            <a:lvl2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700"/>
            </a:lvl2pPr>
            <a:lvl3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500"/>
            </a:lvl3pPr>
            <a:lvl4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539388" cy="4525963"/>
          </a:xfrm>
        </p:spPr>
        <p:txBody>
          <a:bodyPr/>
          <a:lstStyle>
            <a:lvl1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700"/>
            </a:lvl1pPr>
            <a:lvl2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700"/>
            </a:lvl2pPr>
            <a:lvl3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500"/>
            </a:lvl3pPr>
            <a:lvl4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9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11700" y="1597152"/>
            <a:ext cx="6731000" cy="4597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67684" y="1600201"/>
            <a:ext cx="4420784" cy="46893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30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0607" y="1631759"/>
            <a:ext cx="2436283" cy="30906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414367" y="1631759"/>
            <a:ext cx="2438400" cy="30906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360246" y="1631759"/>
            <a:ext cx="2436207" cy="30906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303927" y="1631759"/>
            <a:ext cx="2431816" cy="309067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67684" y="4871156"/>
            <a:ext cx="2439207" cy="1441001"/>
          </a:xfrm>
        </p:spPr>
        <p:txBody>
          <a:bodyPr anchor="t" anchorCtr="0"/>
          <a:lstStyle>
            <a:lvl1pPr>
              <a:lnSpc>
                <a:spcPct val="90000"/>
              </a:lnSpc>
              <a:spcBef>
                <a:spcPts val="600"/>
              </a:spcBef>
              <a:defRPr sz="170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15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3414367" y="4868335"/>
            <a:ext cx="2438400" cy="144100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1700" baseline="0" dirty="0" smtClean="0"/>
            </a:lvl1pPr>
            <a:lvl2pPr>
              <a:lnSpc>
                <a:spcPct val="90000"/>
              </a:lnSpc>
              <a:defRPr lang="en-US" sz="1500" dirty="0" smtClean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6"/>
          </p:nvPr>
        </p:nvSpPr>
        <p:spPr>
          <a:xfrm>
            <a:off x="6359408" y="4868335"/>
            <a:ext cx="2436517" cy="144100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700" dirty="0" smtClean="0"/>
            </a:lvl1pPr>
            <a:lvl2pPr>
              <a:defRPr lang="en-US" sz="1500" dirty="0" smtClean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9303929" y="4868334"/>
            <a:ext cx="2432756" cy="144100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700" dirty="0" smtClean="0"/>
            </a:lvl1pPr>
            <a:lvl2pPr>
              <a:defRPr lang="en-US" sz="1500" dirty="0" smtClean="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7685" y="274639"/>
            <a:ext cx="11272761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271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685" y="5226244"/>
            <a:ext cx="11272761" cy="1023696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7683" y="762002"/>
            <a:ext cx="11264699" cy="423333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04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292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907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4448" y="4906331"/>
            <a:ext cx="10363200" cy="806640"/>
          </a:xfrm>
        </p:spPr>
        <p:txBody>
          <a:bodyPr anchor="b"/>
          <a:lstStyle>
            <a:lvl1pPr algn="l">
              <a:defRPr sz="32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049" y="5749513"/>
            <a:ext cx="10363200" cy="655100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Hologic_Main_Logo_Whit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50" t="34911" r="19196" b="34646"/>
          <a:stretch/>
        </p:blipFill>
        <p:spPr>
          <a:xfrm>
            <a:off x="607867" y="3187522"/>
            <a:ext cx="6130735" cy="14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60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6" name="Picture 5" descr="Hologic_Main_Logo_Whit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50" t="34911" r="19196" b="34646"/>
          <a:stretch/>
        </p:blipFill>
        <p:spPr>
          <a:xfrm>
            <a:off x="607867" y="3187522"/>
            <a:ext cx="6130735" cy="14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3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3"/>
            <a:ext cx="9150157" cy="1028095"/>
          </a:xfrm>
        </p:spPr>
        <p:txBody>
          <a:bodyPr anchor="b"/>
          <a:lstStyle>
            <a:lvl1pPr>
              <a:defRPr sz="3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43906"/>
            <a:ext cx="9150157" cy="1155095"/>
          </a:xfrm>
        </p:spPr>
        <p:txBody>
          <a:bodyPr/>
          <a:lstStyle>
            <a:lvl1pPr>
              <a:lnSpc>
                <a:spcPts val="2500"/>
              </a:lnSpc>
              <a:spcBef>
                <a:spcPts val="1000"/>
              </a:spcBef>
              <a:defRPr sz="2100">
                <a:solidFill>
                  <a:srgbClr val="FFFFFF"/>
                </a:solidFill>
                <a:latin typeface="Arial"/>
              </a:defRPr>
            </a:lvl1pPr>
            <a:lvl2pPr marL="365760" indent="-182880">
              <a:lnSpc>
                <a:spcPts val="2500"/>
              </a:lnSpc>
              <a:spcBef>
                <a:spcPts val="800"/>
              </a:spcBef>
              <a:buFont typeface="Arial"/>
              <a:buChar char="•"/>
              <a:defRPr lang="en-US" sz="1700" kern="1200" dirty="0" smtClean="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365760" lvl="1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99395" y="6495694"/>
            <a:ext cx="0" cy="361759"/>
          </a:xfrm>
          <a:prstGeom prst="line">
            <a:avLst/>
          </a:prstGeom>
          <a:ln w="9525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05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150665850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07" t="15" r="10505" b="15"/>
          <a:stretch/>
        </p:blipFill>
        <p:spPr>
          <a:xfrm>
            <a:off x="-1" y="0"/>
            <a:ext cx="12192001" cy="68408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1106" y="3511298"/>
            <a:ext cx="5470273" cy="2259391"/>
          </a:xfrm>
        </p:spPr>
        <p:txBody>
          <a:bodyPr anchor="b" anchorCtr="0"/>
          <a:lstStyle>
            <a:lvl1pPr>
              <a:lnSpc>
                <a:spcPts val="2800"/>
              </a:lnSpc>
              <a:spcBef>
                <a:spcPts val="1000"/>
              </a:spcBef>
              <a:defRPr sz="2100">
                <a:solidFill>
                  <a:schemeClr val="tx1"/>
                </a:solidFill>
                <a:latin typeface="Arial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 typeface="Arial"/>
              <a:buNone/>
              <a:defRPr sz="1500">
                <a:solidFill>
                  <a:schemeClr val="tx1"/>
                </a:solidFill>
                <a:latin typeface="Arial"/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699395" y="6495694"/>
            <a:ext cx="0" cy="361759"/>
          </a:xfrm>
          <a:prstGeom prst="line">
            <a:avLst/>
          </a:prstGeom>
          <a:ln w="952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0352937" y="6495694"/>
            <a:ext cx="0" cy="361759"/>
          </a:xfrm>
          <a:prstGeom prst="line">
            <a:avLst/>
          </a:prstGeom>
          <a:ln w="952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 txBox="1">
            <a:spLocks/>
          </p:cNvSpPr>
          <p:nvPr userDrawn="1"/>
        </p:nvSpPr>
        <p:spPr>
          <a:xfrm>
            <a:off x="7327518" y="6473664"/>
            <a:ext cx="2801697" cy="361759"/>
          </a:xfrm>
          <a:prstGeom prst="rect">
            <a:avLst/>
          </a:prstGeom>
        </p:spPr>
        <p:txBody>
          <a:bodyPr anchor="ctr"/>
          <a:lstStyle>
            <a:lvl1pPr marL="0" indent="0" algn="r" defTabSz="457200" rtl="0" eaLnBrk="1" latinLnBrk="0" hangingPunct="1">
              <a:spcBef>
                <a:spcPts val="1600"/>
              </a:spcBef>
              <a:buFont typeface="Arial"/>
              <a:buNone/>
              <a:defRPr sz="800" b="1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ts val="2500"/>
              </a:lnSpc>
              <a:spcBef>
                <a:spcPts val="1000"/>
              </a:spcBef>
              <a:buFont typeface="Arial"/>
              <a:buNone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lnSpc>
                <a:spcPts val="2500"/>
              </a:lnSpc>
              <a:spcBef>
                <a:spcPts val="8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594360" indent="-182880" algn="l" defTabSz="457200" rtl="0" eaLnBrk="1" latinLnBrk="0" hangingPunct="1">
              <a:lnSpc>
                <a:spcPts val="2100"/>
              </a:lnSpc>
              <a:spcBef>
                <a:spcPts val="6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822960" indent="-182880" algn="l" defTabSz="457200" rtl="0" eaLnBrk="1" latinLnBrk="0" hangingPunct="1">
              <a:lnSpc>
                <a:spcPts val="2100"/>
              </a:lnSpc>
              <a:spcBef>
                <a:spcPts val="600"/>
              </a:spcBef>
              <a:buFont typeface="Arial"/>
              <a:buChar char="»"/>
              <a:defRPr sz="13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Insert Presentation 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67683" y="6393509"/>
            <a:ext cx="7862544" cy="411040"/>
          </a:xfrm>
          <a:prstGeom prst="rect">
            <a:avLst/>
          </a:prstGeom>
        </p:spPr>
        <p:txBody>
          <a:bodyPr lIns="0" anchor="b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800" b="1" i="0" u="none" strike="noStrike" kern="1200" cap="none" baseline="0" smtClean="0">
                <a:solidFill>
                  <a:srgbClr val="FFFFFF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800" dirty="0">
                <a:solidFill>
                  <a:schemeClr val="tx1"/>
                </a:solidFill>
              </a:rPr>
              <a:t>HOLOGIC DISCLAIMER</a:t>
            </a:r>
            <a:r>
              <a:rPr lang="en-US" sz="800" baseline="0" dirty="0">
                <a:solidFill>
                  <a:schemeClr val="tx1"/>
                </a:solidFill>
              </a:rPr>
              <a:t> INFORMATION GOES HERE</a:t>
            </a:r>
            <a:r>
              <a:rPr lang="en-US" sz="800" dirty="0">
                <a:solidFill>
                  <a:schemeClr val="tx1"/>
                </a:solidFill>
              </a:rPr>
              <a:t>. INTERNAL USE ONLY.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b="0" dirty="0">
                <a:solidFill>
                  <a:schemeClr val="tx1"/>
                </a:solidFill>
              </a:rPr>
              <a:t>PRE-000000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4" name="Picture 13" descr="main_logo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7859" y="6569008"/>
            <a:ext cx="926808" cy="1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6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800541" y="0"/>
            <a:ext cx="7391459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749187" cy="6858000"/>
            <a:chOff x="0" y="0"/>
            <a:chExt cx="7311890" cy="6858000"/>
          </a:xfrm>
          <a:solidFill>
            <a:schemeClr val="bg1"/>
          </a:solidFill>
        </p:grpSpPr>
        <p:sp>
          <p:nvSpPr>
            <p:cNvPr id="10" name="Rectangle 9"/>
            <p:cNvSpPr/>
            <p:nvPr userDrawn="1"/>
          </p:nvSpPr>
          <p:spPr>
            <a:xfrm>
              <a:off x="0" y="0"/>
              <a:ext cx="3620564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3635315" y="0"/>
              <a:ext cx="3676575" cy="6858000"/>
              <a:chOff x="3635315" y="0"/>
              <a:chExt cx="3676575" cy="6858000"/>
            </a:xfrm>
            <a:grpFill/>
          </p:grpSpPr>
          <p:sp>
            <p:nvSpPr>
              <p:cNvPr id="13" name="Rectangle 12"/>
              <p:cNvSpPr/>
              <p:nvPr userDrawn="1"/>
            </p:nvSpPr>
            <p:spPr>
              <a:xfrm>
                <a:off x="3635315" y="0"/>
                <a:ext cx="187709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" name="Rectangle 21"/>
              <p:cNvSpPr/>
              <p:nvPr userDrawn="1"/>
            </p:nvSpPr>
            <p:spPr>
              <a:xfrm>
                <a:off x="6493703" y="0"/>
                <a:ext cx="51131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4" name="Straight Connector 23"/>
              <p:cNvCxnSpPr/>
              <p:nvPr userDrawn="1"/>
            </p:nvCxnSpPr>
            <p:spPr>
              <a:xfrm>
                <a:off x="7117450" y="0"/>
                <a:ext cx="0" cy="6858000"/>
              </a:xfrm>
              <a:prstGeom prst="line">
                <a:avLst/>
              </a:prstGeom>
              <a:grpFill/>
              <a:ln w="190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7311890" y="0"/>
                <a:ext cx="0" cy="6858000"/>
              </a:xfrm>
              <a:prstGeom prst="line">
                <a:avLst/>
              </a:prstGeom>
              <a:grpFill/>
              <a:ln w="63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/>
              <p:cNvSpPr/>
              <p:nvPr userDrawn="1"/>
            </p:nvSpPr>
            <p:spPr>
              <a:xfrm>
                <a:off x="3846330" y="0"/>
                <a:ext cx="165567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4044320" y="0"/>
                <a:ext cx="165567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4255337" y="0"/>
                <a:ext cx="160356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2" name="Rectangle 31"/>
              <p:cNvSpPr/>
              <p:nvPr userDrawn="1"/>
            </p:nvSpPr>
            <p:spPr>
              <a:xfrm>
                <a:off x="4453327" y="0"/>
                <a:ext cx="151238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3" name="Rectangle 32"/>
              <p:cNvSpPr/>
              <p:nvPr userDrawn="1"/>
            </p:nvSpPr>
            <p:spPr>
              <a:xfrm>
                <a:off x="4664342" y="0"/>
                <a:ext cx="135607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4" name="Rectangle 33"/>
              <p:cNvSpPr/>
              <p:nvPr userDrawn="1"/>
            </p:nvSpPr>
            <p:spPr>
              <a:xfrm>
                <a:off x="4855819" y="0"/>
                <a:ext cx="135607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5066835" y="0"/>
                <a:ext cx="123884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5271338" y="0"/>
                <a:ext cx="114765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>
                <a:off x="5475841" y="0"/>
                <a:ext cx="105646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8" name="Rectangle 37"/>
              <p:cNvSpPr/>
              <p:nvPr userDrawn="1"/>
            </p:nvSpPr>
            <p:spPr>
              <a:xfrm>
                <a:off x="5673830" y="0"/>
                <a:ext cx="96529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9" name="Rectangle 38"/>
              <p:cNvSpPr/>
              <p:nvPr userDrawn="1"/>
            </p:nvSpPr>
            <p:spPr>
              <a:xfrm>
                <a:off x="5884845" y="0"/>
                <a:ext cx="87411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0" name="Rectangle 39"/>
              <p:cNvSpPr/>
              <p:nvPr userDrawn="1"/>
            </p:nvSpPr>
            <p:spPr>
              <a:xfrm>
                <a:off x="6082835" y="0"/>
                <a:ext cx="78293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>
              <a:xfrm>
                <a:off x="6293851" y="0"/>
                <a:ext cx="69175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>
              <a:xfrm>
                <a:off x="6700529" y="0"/>
                <a:ext cx="46483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>
              <a:xfrm>
                <a:off x="6897785" y="0"/>
                <a:ext cx="34923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81174" y="3751836"/>
            <a:ext cx="4092689" cy="1631191"/>
          </a:xfrm>
        </p:spPr>
        <p:txBody>
          <a:bodyPr anchor="b"/>
          <a:lstStyle>
            <a:lvl1pPr algn="l">
              <a:spcBef>
                <a:spcPts val="0"/>
              </a:spcBef>
              <a:defRPr sz="3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82345" y="5507607"/>
            <a:ext cx="4094787" cy="11030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 b="0">
                <a:solidFill>
                  <a:srgbClr val="131F6B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8" name="Picture 27" descr="main_logo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54" y="433026"/>
            <a:ext cx="3349269" cy="8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36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 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6265" y="3508903"/>
            <a:ext cx="5470273" cy="2259391"/>
          </a:xfrm>
        </p:spPr>
        <p:txBody>
          <a:bodyPr anchor="b" anchorCtr="0"/>
          <a:lstStyle>
            <a:lvl1pPr>
              <a:lnSpc>
                <a:spcPts val="2800"/>
              </a:lnSpc>
              <a:spcBef>
                <a:spcPts val="1000"/>
              </a:spcBef>
              <a:defRPr sz="2100">
                <a:solidFill>
                  <a:schemeClr val="tx1"/>
                </a:solidFill>
                <a:latin typeface="Arial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 typeface="Arial"/>
              <a:buNone/>
              <a:defRPr sz="1500">
                <a:solidFill>
                  <a:schemeClr val="tx1"/>
                </a:solidFill>
                <a:latin typeface="Arial"/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1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3"/>
            <a:ext cx="9150157" cy="102809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543906"/>
            <a:ext cx="9150157" cy="1155095"/>
          </a:xfrm>
        </p:spPr>
        <p:txBody>
          <a:bodyPr/>
          <a:lstStyle>
            <a:lvl1pPr>
              <a:lnSpc>
                <a:spcPct val="95000"/>
              </a:lnSpc>
              <a:spcBef>
                <a:spcPts val="200"/>
              </a:spcBef>
              <a:defRPr sz="2100">
                <a:solidFill>
                  <a:srgbClr val="FFFFFF"/>
                </a:solidFill>
                <a:latin typeface="Arial"/>
              </a:defRPr>
            </a:lvl1pPr>
            <a:lvl2pPr marL="365760" indent="-182880">
              <a:lnSpc>
                <a:spcPct val="95000"/>
              </a:lnSpc>
              <a:spcBef>
                <a:spcPts val="200"/>
              </a:spcBef>
              <a:buFont typeface="Arial"/>
              <a:buChar char="•"/>
              <a:defRPr sz="1700">
                <a:solidFill>
                  <a:srgbClr val="FFFFFF"/>
                </a:solidFill>
                <a:latin typeface="Arial"/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99395" y="6495694"/>
            <a:ext cx="0" cy="361759"/>
          </a:xfrm>
          <a:prstGeom prst="line">
            <a:avLst/>
          </a:prstGeom>
          <a:ln w="9525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65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683" y="1597152"/>
            <a:ext cx="11264699" cy="445104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rgbClr val="FFFFFF"/>
                </a:solidFill>
              </a:defRPr>
            </a:lvl1pPr>
            <a:lvl2pPr>
              <a:defRPr lang="en-US" dirty="0" smtClean="0">
                <a:solidFill>
                  <a:srgbClr val="FFFFFF"/>
                </a:solidFill>
              </a:defRPr>
            </a:lvl2pPr>
            <a:lvl3pPr>
              <a:defRPr lang="en-US" dirty="0" smtClean="0">
                <a:solidFill>
                  <a:srgbClr val="FFFFFF"/>
                </a:solidFill>
              </a:defRPr>
            </a:lvl3pPr>
            <a:lvl4pPr>
              <a:defRPr lang="en-US" dirty="0" smtClean="0">
                <a:solidFill>
                  <a:srgbClr val="FFFFFF"/>
                </a:solidFill>
              </a:defRPr>
            </a:lvl4pPr>
            <a:lvl5pPr>
              <a:defRPr lang="en-US" dirty="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1699395" y="6495694"/>
            <a:ext cx="0" cy="361759"/>
          </a:xfrm>
          <a:prstGeom prst="line">
            <a:avLst/>
          </a:prstGeom>
          <a:ln w="9525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14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7683" y="1597152"/>
            <a:ext cx="11264699" cy="4451048"/>
          </a:xfrm>
        </p:spPr>
        <p:txBody>
          <a:bodyPr vert="horz" lIns="0" tIns="0" rIns="0" bIns="0" rtlCol="0">
            <a:noAutofit/>
          </a:bodyPr>
          <a:lstStyle>
            <a:lvl1pPr marL="169863" indent="-169863">
              <a:lnSpc>
                <a:spcPct val="90000"/>
              </a:lnSpc>
              <a:spcBef>
                <a:spcPts val="200"/>
              </a:spcBef>
              <a:buFont typeface="Arial"/>
              <a:buChar char="•"/>
              <a:defRPr lang="en-US" sz="1700" b="0" dirty="0" smtClean="0">
                <a:solidFill>
                  <a:srgbClr val="FFFFFF"/>
                </a:solidFill>
              </a:defRPr>
            </a:lvl1pPr>
            <a:lvl2pPr marL="169863" indent="-169863">
              <a:lnSpc>
                <a:spcPct val="90000"/>
              </a:lnSpc>
              <a:spcBef>
                <a:spcPts val="200"/>
              </a:spcBef>
              <a:buFont typeface="Arial"/>
              <a:buChar char="•"/>
              <a:defRPr lang="en-US" sz="1700" dirty="0" smtClean="0">
                <a:solidFill>
                  <a:srgbClr val="FFFFFF"/>
                </a:solidFill>
              </a:defRPr>
            </a:lvl2pPr>
            <a:lvl3pPr marL="169863" indent="-169863">
              <a:lnSpc>
                <a:spcPct val="90000"/>
              </a:lnSpc>
              <a:spcBef>
                <a:spcPts val="200"/>
              </a:spcBef>
              <a:defRPr lang="en-US" sz="1700" dirty="0" smtClean="0">
                <a:solidFill>
                  <a:srgbClr val="FFFFFF"/>
                </a:solidFill>
              </a:defRPr>
            </a:lvl3pPr>
            <a:lvl4pPr marL="398463" indent="-228600">
              <a:lnSpc>
                <a:spcPct val="90000"/>
              </a:lnSpc>
              <a:spcBef>
                <a:spcPts val="200"/>
              </a:spcBef>
              <a:defRPr lang="en-US" sz="1500" dirty="0" smtClean="0">
                <a:solidFill>
                  <a:srgbClr val="FFFFFF"/>
                </a:solidFill>
              </a:defRPr>
            </a:lvl4pPr>
            <a:lvl5pPr marL="576263" indent="-177800">
              <a:lnSpc>
                <a:spcPct val="90000"/>
              </a:lnSpc>
              <a:spcBef>
                <a:spcPts val="200"/>
              </a:spcBef>
              <a:defRPr lang="en-US" sz="1300" dirty="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1699395" y="6495694"/>
            <a:ext cx="0" cy="361759"/>
          </a:xfrm>
          <a:prstGeom prst="line">
            <a:avLst/>
          </a:prstGeom>
          <a:ln w="952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83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297" y="1600202"/>
            <a:ext cx="5539388" cy="4525963"/>
          </a:xfrm>
        </p:spPr>
        <p:txBody>
          <a:bodyPr/>
          <a:lstStyle>
            <a:lvl1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700"/>
            </a:lvl1pPr>
            <a:lvl2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700"/>
            </a:lvl2pPr>
            <a:lvl3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500"/>
            </a:lvl3pPr>
            <a:lvl4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2"/>
            <a:ext cx="5539388" cy="4525963"/>
          </a:xfrm>
        </p:spPr>
        <p:txBody>
          <a:bodyPr/>
          <a:lstStyle>
            <a:lvl1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700"/>
            </a:lvl1pPr>
            <a:lvl2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700"/>
            </a:lvl2pPr>
            <a:lvl3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500"/>
            </a:lvl3pPr>
            <a:lvl4pPr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7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6453F95C-7FA8-E048-BEDD-3F6B988228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011700" y="1597152"/>
            <a:ext cx="6731000" cy="4597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67684" y="1600201"/>
            <a:ext cx="4420784" cy="46066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7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29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0607" y="1677941"/>
            <a:ext cx="2436283" cy="3088792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416769" y="1677941"/>
            <a:ext cx="2438400" cy="308879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357842" y="1677941"/>
            <a:ext cx="2436207" cy="308879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303927" y="1677941"/>
            <a:ext cx="2431816" cy="308879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67684" y="4871157"/>
            <a:ext cx="2439207" cy="1456396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700" dirty="0" smtClean="0">
                <a:solidFill>
                  <a:srgbClr val="FFFFFF"/>
                </a:solidFill>
              </a:defRPr>
            </a:lvl1pPr>
            <a:lvl2pPr>
              <a:defRPr lang="en-US" sz="1500" dirty="0" smtClean="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3416769" y="4868334"/>
            <a:ext cx="2438400" cy="1456396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700" dirty="0" smtClean="0">
                <a:solidFill>
                  <a:srgbClr val="FFFFFF"/>
                </a:solidFill>
              </a:defRPr>
            </a:lvl1pPr>
            <a:lvl2pPr>
              <a:defRPr lang="en-US" sz="1500" dirty="0" smtClean="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6"/>
          </p:nvPr>
        </p:nvSpPr>
        <p:spPr>
          <a:xfrm>
            <a:off x="6359408" y="4868334"/>
            <a:ext cx="2436517" cy="1456396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700" dirty="0" smtClean="0">
                <a:solidFill>
                  <a:srgbClr val="FFFFFF"/>
                </a:solidFill>
              </a:defRPr>
            </a:lvl1pPr>
            <a:lvl2pPr>
              <a:defRPr lang="en-US" sz="1500" dirty="0" smtClean="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9303929" y="4868333"/>
            <a:ext cx="2432756" cy="1456396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700" dirty="0" smtClean="0">
                <a:solidFill>
                  <a:srgbClr val="FFFFFF"/>
                </a:solidFill>
              </a:defRPr>
            </a:lvl1pPr>
            <a:lvl2pPr>
              <a:defRPr lang="en-US" sz="1500" dirty="0" smtClean="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7685" y="274639"/>
            <a:ext cx="11272761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191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685" y="5226244"/>
            <a:ext cx="11272761" cy="1023696"/>
          </a:xfr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67683" y="762002"/>
            <a:ext cx="11264699" cy="423333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>
                <a:solidFill>
                  <a:srgbClr val="FFFFFF"/>
                </a:solidFill>
              </a:defRPr>
            </a:lvl1pPr>
            <a:lvl2pPr>
              <a:defRPr lang="en-US" dirty="0" smtClean="0">
                <a:solidFill>
                  <a:srgbClr val="FFFFFF"/>
                </a:solidFill>
              </a:defRPr>
            </a:lvl2pPr>
            <a:lvl3pPr>
              <a:defRPr lang="en-US" dirty="0" smtClean="0">
                <a:solidFill>
                  <a:srgbClr val="FFFFFF"/>
                </a:solidFill>
              </a:defRPr>
            </a:lvl3pPr>
            <a:lvl4pPr>
              <a:defRPr lang="en-US" dirty="0" smtClean="0">
                <a:solidFill>
                  <a:srgbClr val="FFFFFF"/>
                </a:solidFill>
              </a:defRPr>
            </a:lvl4pPr>
            <a:lvl5pPr>
              <a:defRPr lang="en-US" dirty="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49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699395" y="6495694"/>
            <a:ext cx="0" cy="361759"/>
          </a:xfrm>
          <a:prstGeom prst="line">
            <a:avLst/>
          </a:prstGeom>
          <a:ln w="9525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553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5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6" name="Picture 5" descr="Hologic_Main_Logo_PMS2756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64" t="31694" r="18717" b="31011"/>
          <a:stretch/>
        </p:blipFill>
        <p:spPr>
          <a:xfrm>
            <a:off x="564449" y="3041481"/>
            <a:ext cx="6226257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1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31073" y="0"/>
            <a:ext cx="7460929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0" y="0"/>
            <a:ext cx="9749187" cy="6858000"/>
            <a:chOff x="0" y="0"/>
            <a:chExt cx="7311890" cy="6858000"/>
          </a:xfrm>
          <a:solidFill>
            <a:schemeClr val="tx2"/>
          </a:solidFill>
        </p:grpSpPr>
        <p:sp>
          <p:nvSpPr>
            <p:cNvPr id="39" name="Rectangle 38"/>
            <p:cNvSpPr/>
            <p:nvPr userDrawn="1"/>
          </p:nvSpPr>
          <p:spPr>
            <a:xfrm>
              <a:off x="0" y="0"/>
              <a:ext cx="3620564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40" name="Group 39"/>
            <p:cNvGrpSpPr/>
            <p:nvPr userDrawn="1"/>
          </p:nvGrpSpPr>
          <p:grpSpPr>
            <a:xfrm>
              <a:off x="3635315" y="0"/>
              <a:ext cx="3676575" cy="6858000"/>
              <a:chOff x="3635315" y="0"/>
              <a:chExt cx="3676575" cy="6858000"/>
            </a:xfrm>
            <a:grpFill/>
          </p:grpSpPr>
          <p:sp>
            <p:nvSpPr>
              <p:cNvPr id="41" name="Rectangle 40"/>
              <p:cNvSpPr/>
              <p:nvPr userDrawn="1"/>
            </p:nvSpPr>
            <p:spPr>
              <a:xfrm>
                <a:off x="3635315" y="0"/>
                <a:ext cx="187709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>
              <a:xfrm>
                <a:off x="6493703" y="0"/>
                <a:ext cx="51131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43" name="Straight Connector 42"/>
              <p:cNvCxnSpPr/>
              <p:nvPr userDrawn="1"/>
            </p:nvCxnSpPr>
            <p:spPr>
              <a:xfrm>
                <a:off x="7117450" y="0"/>
                <a:ext cx="0" cy="6858000"/>
              </a:xfrm>
              <a:prstGeom prst="line">
                <a:avLst/>
              </a:prstGeom>
              <a:grpFill/>
              <a:ln w="19050" cmpd="sng">
                <a:solidFill>
                  <a:srgbClr val="131455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7311890" y="0"/>
                <a:ext cx="0" cy="6858000"/>
              </a:xfrm>
              <a:prstGeom prst="line">
                <a:avLst/>
              </a:prstGeom>
              <a:grpFill/>
              <a:ln w="6350" cmpd="sng">
                <a:solidFill>
                  <a:schemeClr val="tx2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 userDrawn="1"/>
            </p:nvSpPr>
            <p:spPr>
              <a:xfrm>
                <a:off x="3846330" y="0"/>
                <a:ext cx="165567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6" name="Rectangle 45"/>
              <p:cNvSpPr/>
              <p:nvPr userDrawn="1"/>
            </p:nvSpPr>
            <p:spPr>
              <a:xfrm>
                <a:off x="4044320" y="0"/>
                <a:ext cx="165567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7" name="Rectangle 46"/>
              <p:cNvSpPr/>
              <p:nvPr userDrawn="1"/>
            </p:nvSpPr>
            <p:spPr>
              <a:xfrm>
                <a:off x="4255337" y="0"/>
                <a:ext cx="160356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8" name="Rectangle 47"/>
              <p:cNvSpPr/>
              <p:nvPr userDrawn="1"/>
            </p:nvSpPr>
            <p:spPr>
              <a:xfrm>
                <a:off x="4453327" y="0"/>
                <a:ext cx="151238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9" name="Rectangle 48"/>
              <p:cNvSpPr/>
              <p:nvPr userDrawn="1"/>
            </p:nvSpPr>
            <p:spPr>
              <a:xfrm>
                <a:off x="4664342" y="0"/>
                <a:ext cx="135607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0" name="Rectangle 49"/>
              <p:cNvSpPr/>
              <p:nvPr userDrawn="1"/>
            </p:nvSpPr>
            <p:spPr>
              <a:xfrm>
                <a:off x="4855819" y="0"/>
                <a:ext cx="135607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5066835" y="0"/>
                <a:ext cx="123884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5271338" y="0"/>
                <a:ext cx="114765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3" name="Rectangle 52"/>
              <p:cNvSpPr/>
              <p:nvPr userDrawn="1"/>
            </p:nvSpPr>
            <p:spPr>
              <a:xfrm>
                <a:off x="5475841" y="0"/>
                <a:ext cx="105646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4" name="Rectangle 53"/>
              <p:cNvSpPr/>
              <p:nvPr userDrawn="1"/>
            </p:nvSpPr>
            <p:spPr>
              <a:xfrm>
                <a:off x="5673830" y="0"/>
                <a:ext cx="96529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5" name="Rectangle 54"/>
              <p:cNvSpPr/>
              <p:nvPr userDrawn="1"/>
            </p:nvSpPr>
            <p:spPr>
              <a:xfrm>
                <a:off x="5884845" y="0"/>
                <a:ext cx="87411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6" name="Rectangle 55"/>
              <p:cNvSpPr/>
              <p:nvPr userDrawn="1"/>
            </p:nvSpPr>
            <p:spPr>
              <a:xfrm>
                <a:off x="6082835" y="0"/>
                <a:ext cx="78293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7" name="Rectangle 56"/>
              <p:cNvSpPr/>
              <p:nvPr userDrawn="1"/>
            </p:nvSpPr>
            <p:spPr>
              <a:xfrm>
                <a:off x="6293851" y="0"/>
                <a:ext cx="69175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8" name="Rectangle 57"/>
              <p:cNvSpPr/>
              <p:nvPr userDrawn="1"/>
            </p:nvSpPr>
            <p:spPr>
              <a:xfrm>
                <a:off x="6700529" y="0"/>
                <a:ext cx="46483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9" name="Rectangle 58"/>
              <p:cNvSpPr/>
              <p:nvPr userDrawn="1"/>
            </p:nvSpPr>
            <p:spPr>
              <a:xfrm>
                <a:off x="6897785" y="0"/>
                <a:ext cx="34923" cy="685800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684" y="5110287"/>
            <a:ext cx="4140235" cy="1402597"/>
          </a:xfrm>
        </p:spPr>
        <p:txBody>
          <a:bodyPr anchor="t"/>
          <a:lstStyle>
            <a:lvl1pPr algn="l">
              <a:defRPr sz="3100" b="1" cap="none"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2081" y="2306638"/>
            <a:ext cx="4208811" cy="2803648"/>
          </a:xfrm>
        </p:spPr>
        <p:txBody>
          <a:bodyPr vert="horz" wrap="none" lIns="0" tIns="0" rIns="0" bIns="0" rtlCol="0" anchor="t">
            <a:normAutofit/>
          </a:bodyPr>
          <a:lstStyle>
            <a:lvl1pPr>
              <a:defRPr lang="en-US" sz="20000" i="0" dirty="0" smtClean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>
              <a:lnSpc>
                <a:spcPts val="18000"/>
              </a:lnSpc>
              <a:spcBef>
                <a:spcPts val="0"/>
              </a:spcBef>
            </a:pPr>
            <a:r>
              <a:rPr lang="en-US" dirty="0"/>
              <a:t>#</a:t>
            </a:r>
          </a:p>
        </p:txBody>
      </p:sp>
      <p:sp>
        <p:nvSpPr>
          <p:cNvPr id="2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2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67683" y="5110287"/>
            <a:ext cx="5486400" cy="1402597"/>
          </a:xfrm>
        </p:spPr>
        <p:txBody>
          <a:bodyPr anchor="t"/>
          <a:lstStyle>
            <a:lvl1pPr algn="l">
              <a:defRPr sz="3100" b="1" cap="none">
                <a:solidFill>
                  <a:srgbClr val="FFFFFF"/>
                </a:solidFill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72083" y="2306638"/>
            <a:ext cx="4135839" cy="2690394"/>
          </a:xfrm>
        </p:spPr>
        <p:txBody>
          <a:bodyPr vert="horz" wrap="none" lIns="0" tIns="0" rIns="0" bIns="0" rtlCol="0" anchor="t">
            <a:normAutofit/>
          </a:bodyPr>
          <a:lstStyle>
            <a:lvl1pPr>
              <a:defRPr lang="en-US" sz="20000" i="0" dirty="0" smtClean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>
              <a:lnSpc>
                <a:spcPts val="18000"/>
              </a:lnSpc>
              <a:spcBef>
                <a:spcPts val="0"/>
              </a:spcBef>
            </a:pPr>
            <a:r>
              <a:rPr lang="en-US" dirty="0"/>
              <a:t>#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4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ot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7" r="7222" b="7726"/>
          <a:stretch/>
        </p:blipFill>
        <p:spPr bwMode="auto">
          <a:xfrm>
            <a:off x="0" y="-548"/>
            <a:ext cx="12192000" cy="608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1106" y="3511298"/>
            <a:ext cx="5470273" cy="2259391"/>
          </a:xfrm>
        </p:spPr>
        <p:txBody>
          <a:bodyPr anchor="b" anchorCtr="0"/>
          <a:lstStyle>
            <a:lvl1pPr>
              <a:lnSpc>
                <a:spcPts val="2800"/>
              </a:lnSpc>
              <a:spcBef>
                <a:spcPts val="1000"/>
              </a:spcBef>
              <a:defRPr sz="2100">
                <a:solidFill>
                  <a:schemeClr val="tx2"/>
                </a:solidFill>
                <a:latin typeface="Arial"/>
              </a:defRPr>
            </a:lvl1pPr>
            <a:lvl2pPr marL="0" indent="0">
              <a:lnSpc>
                <a:spcPts val="2100"/>
              </a:lnSpc>
              <a:spcBef>
                <a:spcPts val="800"/>
              </a:spcBef>
              <a:buFont typeface="Arial"/>
              <a:buNone/>
              <a:defRPr sz="1500">
                <a:solidFill>
                  <a:schemeClr val="tx2"/>
                </a:solidFill>
                <a:latin typeface="Arial"/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54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286003"/>
            <a:ext cx="9150157" cy="102809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3543906"/>
            <a:ext cx="9150157" cy="1155095"/>
          </a:xfrm>
        </p:spPr>
        <p:txBody>
          <a:bodyPr/>
          <a:lstStyle>
            <a:lvl1pPr>
              <a:lnSpc>
                <a:spcPct val="95000"/>
              </a:lnSpc>
              <a:spcBef>
                <a:spcPts val="200"/>
              </a:spcBef>
              <a:defRPr sz="2100">
                <a:solidFill>
                  <a:schemeClr val="tx1"/>
                </a:solidFill>
                <a:latin typeface="Arial"/>
              </a:defRPr>
            </a:lvl1pPr>
            <a:lvl2pPr marL="365760" indent="-182880">
              <a:lnSpc>
                <a:spcPct val="95000"/>
              </a:lnSpc>
              <a:spcBef>
                <a:spcPts val="200"/>
              </a:spcBef>
              <a:buFont typeface="Arial"/>
              <a:buChar char="•"/>
              <a:defRPr sz="1700">
                <a:solidFill>
                  <a:schemeClr val="tx1"/>
                </a:solidFill>
                <a:latin typeface="Arial"/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96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7683" y="1597152"/>
            <a:ext cx="11264699" cy="4451048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6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67683" y="1597153"/>
            <a:ext cx="11264699" cy="4551349"/>
          </a:xfrm>
        </p:spPr>
        <p:txBody>
          <a:bodyPr vert="horz" lIns="0" tIns="0" rIns="0" bIns="0" rtlCol="0">
            <a:noAutofit/>
          </a:bodyPr>
          <a:lstStyle>
            <a:lvl1pPr marL="169863" indent="-169863">
              <a:lnSpc>
                <a:spcPct val="90000"/>
              </a:lnSpc>
              <a:spcBef>
                <a:spcPts val="200"/>
              </a:spcBef>
              <a:buFont typeface="Arial"/>
              <a:buChar char="•"/>
              <a:defRPr lang="en-US" sz="1700" b="0" dirty="0" smtClean="0"/>
            </a:lvl1pPr>
            <a:lvl2pPr marL="169863" indent="-169863">
              <a:lnSpc>
                <a:spcPct val="90000"/>
              </a:lnSpc>
              <a:spcBef>
                <a:spcPts val="200"/>
              </a:spcBef>
              <a:buFont typeface="Arial"/>
              <a:buChar char="•"/>
              <a:defRPr lang="en-US" sz="1700" dirty="0" smtClean="0"/>
            </a:lvl2pPr>
            <a:lvl3pPr marL="169863" indent="-169863">
              <a:lnSpc>
                <a:spcPct val="90000"/>
              </a:lnSpc>
              <a:spcBef>
                <a:spcPts val="200"/>
              </a:spcBef>
              <a:defRPr lang="en-US" sz="1700" dirty="0" smtClean="0"/>
            </a:lvl3pPr>
            <a:lvl4pPr marL="457200" indent="-228600">
              <a:lnSpc>
                <a:spcPct val="90000"/>
              </a:lnSpc>
              <a:spcBef>
                <a:spcPts val="200"/>
              </a:spcBef>
              <a:defRPr lang="en-US" sz="1500" dirty="0" smtClean="0"/>
            </a:lvl4pPr>
            <a:lvl5pPr marL="685800" indent="-169863">
              <a:lnSpc>
                <a:spcPct val="90000"/>
              </a:lnSpc>
              <a:spcBef>
                <a:spcPts val="200"/>
              </a:spcBef>
              <a:defRPr lang="en-US" sz="13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5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685" y="274639"/>
            <a:ext cx="11272761" cy="1143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685" y="1600201"/>
            <a:ext cx="11272761" cy="46893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1699395" y="6495694"/>
            <a:ext cx="0" cy="361759"/>
          </a:xfrm>
          <a:prstGeom prst="line">
            <a:avLst/>
          </a:prstGeom>
          <a:ln w="952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0352937" y="6495694"/>
            <a:ext cx="0" cy="361759"/>
          </a:xfrm>
          <a:prstGeom prst="line">
            <a:avLst/>
          </a:prstGeom>
          <a:ln w="952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2" name="Picture 11" descr="main_logo.png"/>
          <p:cNvPicPr>
            <a:picLocks noChangeAspect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7859" y="6569008"/>
            <a:ext cx="926808" cy="12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50" r:id="rId2"/>
    <p:sldLayoutId id="2147483654" r:id="rId3"/>
    <p:sldLayoutId id="2147483651" r:id="rId4"/>
    <p:sldLayoutId id="2147483652" r:id="rId5"/>
    <p:sldLayoutId id="2147483653" r:id="rId6"/>
    <p:sldLayoutId id="2147483662" r:id="rId7"/>
    <p:sldLayoutId id="2147483663" r:id="rId8"/>
    <p:sldLayoutId id="2147483670" r:id="rId9"/>
    <p:sldLayoutId id="2147483688" r:id="rId10"/>
    <p:sldLayoutId id="2147483689" r:id="rId11"/>
    <p:sldLayoutId id="2147483666" r:id="rId12"/>
    <p:sldLayoutId id="2147483664" r:id="rId13"/>
    <p:sldLayoutId id="2147483665" r:id="rId14"/>
    <p:sldLayoutId id="2147483667" r:id="rId15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100" b="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/>
        <a:buNone/>
        <a:defRPr sz="2100" b="1" kern="1200">
          <a:solidFill>
            <a:schemeClr val="tx1"/>
          </a:solidFill>
          <a:latin typeface="Arial"/>
          <a:ea typeface="+mn-ea"/>
          <a:cs typeface="+mn-cs"/>
        </a:defRPr>
      </a:lvl1pPr>
      <a:lvl2pPr marL="0" indent="0" algn="l" defTabSz="4572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/>
        <a:buNone/>
        <a:defRPr sz="1700" kern="1200">
          <a:solidFill>
            <a:schemeClr val="tx1"/>
          </a:solidFill>
          <a:latin typeface="Arial"/>
          <a:ea typeface="+mn-ea"/>
          <a:cs typeface="+mn-cs"/>
        </a:defRPr>
      </a:lvl2pPr>
      <a:lvl3pPr marL="365760" indent="-182880" algn="l" defTabSz="4572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3pPr>
      <a:lvl4pPr marL="594360" indent="-182880" algn="l" defTabSz="4572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822960" indent="-182880" algn="l" defTabSz="457200" rtl="0" eaLnBrk="1" latinLnBrk="0" hangingPunct="1">
        <a:lnSpc>
          <a:spcPct val="95000"/>
        </a:lnSpc>
        <a:spcBef>
          <a:spcPts val="200"/>
        </a:spcBef>
        <a:spcAft>
          <a:spcPts val="400"/>
        </a:spcAft>
        <a:buFont typeface="Arial"/>
        <a:buChar char="»"/>
        <a:defRPr sz="13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685" y="274639"/>
            <a:ext cx="11272761" cy="1143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685" y="1600201"/>
            <a:ext cx="11272761" cy="46893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>
                <a:solidFill>
                  <a:srgbClr val="FFFFFF"/>
                </a:solidFill>
                <a:latin typeface="Arial"/>
              </a:defRPr>
            </a:lvl1pPr>
          </a:lstStyle>
          <a:p>
            <a:pPr algn="ctr"/>
            <a:fld id="{6453F95C-7FA8-E048-BEDD-3F6B9882286F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1699395" y="6495694"/>
            <a:ext cx="0" cy="361759"/>
          </a:xfrm>
          <a:prstGeom prst="line">
            <a:avLst/>
          </a:prstGeom>
          <a:ln w="9525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0352937" y="6495694"/>
            <a:ext cx="0" cy="361759"/>
          </a:xfrm>
          <a:prstGeom prst="line">
            <a:avLst/>
          </a:prstGeom>
          <a:ln w="9525" cmpd="sng">
            <a:solidFill>
              <a:schemeClr val="tx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0"/>
          <p:cNvSpPr txBox="1">
            <a:spLocks/>
          </p:cNvSpPr>
          <p:nvPr userDrawn="1"/>
        </p:nvSpPr>
        <p:spPr>
          <a:xfrm>
            <a:off x="7327518" y="6473664"/>
            <a:ext cx="2801697" cy="361759"/>
          </a:xfrm>
          <a:prstGeom prst="rect">
            <a:avLst/>
          </a:prstGeom>
        </p:spPr>
        <p:txBody>
          <a:bodyPr anchor="ctr"/>
          <a:lstStyle>
            <a:lvl1pPr marL="0" indent="0" algn="r" defTabSz="457200" rtl="0" eaLnBrk="1" latinLnBrk="0" hangingPunct="1">
              <a:spcBef>
                <a:spcPts val="1600"/>
              </a:spcBef>
              <a:buFont typeface="Arial"/>
              <a:buNone/>
              <a:defRPr sz="800" b="1" kern="1200">
                <a:solidFill>
                  <a:srgbClr val="FFFFFF"/>
                </a:solidFill>
                <a:latin typeface="Arial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ts val="2500"/>
              </a:lnSpc>
              <a:spcBef>
                <a:spcPts val="1000"/>
              </a:spcBef>
              <a:buFont typeface="Arial"/>
              <a:buNone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lnSpc>
                <a:spcPts val="2500"/>
              </a:lnSpc>
              <a:spcBef>
                <a:spcPts val="8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594360" indent="-182880" algn="l" defTabSz="457200" rtl="0" eaLnBrk="1" latinLnBrk="0" hangingPunct="1">
              <a:lnSpc>
                <a:spcPts val="2100"/>
              </a:lnSpc>
              <a:spcBef>
                <a:spcPts val="6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822960" indent="-182880" algn="l" defTabSz="457200" rtl="0" eaLnBrk="1" latinLnBrk="0" hangingPunct="1">
              <a:lnSpc>
                <a:spcPts val="2100"/>
              </a:lnSpc>
              <a:spcBef>
                <a:spcPts val="600"/>
              </a:spcBef>
              <a:buFont typeface="Arial"/>
              <a:buChar char="»"/>
              <a:defRPr sz="13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Insert Presentation Title</a:t>
            </a:r>
            <a:endParaRPr lang="en-US" sz="800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467683" y="6393509"/>
            <a:ext cx="7862544" cy="411040"/>
          </a:xfrm>
          <a:prstGeom prst="rect">
            <a:avLst/>
          </a:prstGeom>
        </p:spPr>
        <p:txBody>
          <a:bodyPr lIns="0" anchor="b"/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800" b="1" i="0" u="none" strike="noStrike" kern="1200" cap="none" baseline="0" smtClean="0">
                <a:solidFill>
                  <a:srgbClr val="FFFFFF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800" dirty="0">
                <a:solidFill>
                  <a:schemeClr val="tx1"/>
                </a:solidFill>
              </a:rPr>
              <a:t>HOLOGIC DISCLAIMER</a:t>
            </a:r>
            <a:r>
              <a:rPr lang="en-US" sz="800" baseline="0" dirty="0">
                <a:solidFill>
                  <a:schemeClr val="tx1"/>
                </a:solidFill>
              </a:rPr>
              <a:t> INFORMATION GOES HERE</a:t>
            </a:r>
            <a:r>
              <a:rPr lang="en-US" sz="800" dirty="0">
                <a:solidFill>
                  <a:schemeClr val="tx1"/>
                </a:solidFill>
              </a:rPr>
              <a:t>. INTERNAL USE ONLY.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b="0" dirty="0">
                <a:solidFill>
                  <a:schemeClr val="tx1"/>
                </a:solidFill>
              </a:rPr>
              <a:t>PRE-000000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0" name="Picture 9" descr="main_logo.png"/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7859" y="6569008"/>
            <a:ext cx="926808" cy="1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93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87" r:id="rId2"/>
    <p:sldLayoutId id="2147483680" r:id="rId3"/>
    <p:sldLayoutId id="2147483694" r:id="rId4"/>
    <p:sldLayoutId id="2147483693" r:id="rId5"/>
    <p:sldLayoutId id="2147483690" r:id="rId6"/>
    <p:sldLayoutId id="2147483681" r:id="rId7"/>
    <p:sldLayoutId id="2147483682" r:id="rId8"/>
    <p:sldLayoutId id="2147483692" r:id="rId9"/>
    <p:sldLayoutId id="2147483691" r:id="rId10"/>
    <p:sldLayoutId id="2147483685" r:id="rId11"/>
    <p:sldLayoutId id="2147483683" r:id="rId12"/>
    <p:sldLayoutId id="2147483684" r:id="rId13"/>
    <p:sldLayoutId id="2147483686" r:id="rId14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100" b="1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Font typeface="Arial"/>
        <a:buNone/>
        <a:defRPr sz="2100" b="1" kern="1200">
          <a:solidFill>
            <a:schemeClr val="tx1"/>
          </a:solidFill>
          <a:latin typeface="Arial"/>
          <a:ea typeface="+mn-ea"/>
          <a:cs typeface="+mn-cs"/>
        </a:defRPr>
      </a:lvl1pPr>
      <a:lvl2pPr marL="0" indent="0" algn="l" defTabSz="4572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Font typeface="Arial"/>
        <a:buNone/>
        <a:defRPr sz="1700" kern="1200">
          <a:solidFill>
            <a:schemeClr val="tx1"/>
          </a:solidFill>
          <a:latin typeface="Arial"/>
          <a:ea typeface="+mn-ea"/>
          <a:cs typeface="+mn-cs"/>
        </a:defRPr>
      </a:lvl2pPr>
      <a:lvl3pPr marL="365760" indent="-182880" algn="l" defTabSz="4572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Font typeface="Arial"/>
        <a:buChar char="•"/>
        <a:defRPr sz="1700" kern="1200">
          <a:solidFill>
            <a:schemeClr val="tx1"/>
          </a:solidFill>
          <a:latin typeface="Arial"/>
          <a:ea typeface="+mn-ea"/>
          <a:cs typeface="+mn-cs"/>
        </a:defRPr>
      </a:lvl3pPr>
      <a:lvl4pPr marL="594360" indent="-182880" algn="l" defTabSz="4572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822960" indent="-182880" algn="l" defTabSz="4572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Font typeface="Arial"/>
        <a:buChar char="»"/>
        <a:defRPr sz="13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80"/>
                </a:solidFill>
              </a:rPr>
              <a:t>Deployable Tools for Engineering Efficiency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80"/>
                </a:solidFill>
              </a:rPr>
              <a:t>Austin Funk</a:t>
            </a:r>
          </a:p>
        </p:txBody>
      </p:sp>
    </p:spTree>
    <p:extLst>
      <p:ext uri="{BB962C8B-B14F-4D97-AF65-F5344CB8AC3E}">
        <p14:creationId xmlns:p14="http://schemas.microsoft.com/office/powerpoint/2010/main" val="94249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Systems Engineering Intern managed by Andrew 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Diagnostics R&amp;D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Software focused projects for Genius Digital Diagnostics instrument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Brown University 2025 studying Computer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Teaching assistant, music, engineering/computer science clubs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Saxophone, reading, and being outdoors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endParaRPr lang="en-US" dirty="0"/>
          </a:p>
        </p:txBody>
      </p:sp>
      <p:pic>
        <p:nvPicPr>
          <p:cNvPr id="2" name="Picture 1" descr="Brown Engineering Logo">
            <a:extLst>
              <a:ext uri="{FF2B5EF4-FFF2-40B4-BE49-F238E27FC236}">
                <a16:creationId xmlns:a16="http://schemas.microsoft.com/office/drawing/2014/main" id="{57D71EBE-46A1-74D0-8460-BDAB883C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779" y="4455964"/>
            <a:ext cx="4144441" cy="17717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9302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685" y="1529058"/>
            <a:ext cx="11264699" cy="4451048"/>
          </a:xfrm>
        </p:spPr>
        <p:txBody>
          <a:bodyPr/>
          <a:lstStyle/>
          <a:p>
            <a:r>
              <a:rPr lang="en-US" dirty="0"/>
              <a:t>Overall goal: Build beneficial deployable tools that will save time in the day-to-day for full time engineers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SQL project</a:t>
            </a:r>
          </a:p>
          <a:p>
            <a:pPr marL="708660" lvl="2" indent="-342900">
              <a:buFont typeface="Arial" panose="020B0604020202020204" pitchFamily="34" charset="0"/>
              <a:buChar char="•"/>
            </a:pPr>
            <a:r>
              <a:rPr lang="en-US" dirty="0"/>
              <a:t>Problem: Changing entries in the SQL database is time consuming, unintuitive, and can cause major issues.</a:t>
            </a:r>
          </a:p>
          <a:p>
            <a:pPr marL="708660" lvl="2" indent="-342900">
              <a:buFont typeface="Arial" panose="020B0604020202020204" pitchFamily="34" charset="0"/>
              <a:buChar char="•"/>
            </a:pPr>
            <a:r>
              <a:rPr lang="en-US" dirty="0"/>
              <a:t>Goal: Build a tool that allows easy database access for frequent changes during development and adds another layer of security.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Camera project</a:t>
            </a:r>
          </a:p>
          <a:p>
            <a:pPr marL="708660" lvl="2" indent="-342900">
              <a:buFont typeface="Arial" panose="020B0604020202020204" pitchFamily="34" charset="0"/>
              <a:buChar char="•"/>
            </a:pPr>
            <a:r>
              <a:rPr lang="en-US" dirty="0"/>
              <a:t>Problem: Mechanical issues with the Genius that occur overnight in the PEG lab cannot be easily diagnosed.</a:t>
            </a:r>
          </a:p>
          <a:p>
            <a:pPr marL="708660" lvl="2" indent="-342900">
              <a:buFont typeface="Arial" panose="020B0604020202020204" pitchFamily="34" charset="0"/>
              <a:buChar char="•"/>
            </a:pPr>
            <a:r>
              <a:rPr lang="en-US" dirty="0"/>
              <a:t>Goal: Put together an automatic visual recording system with footage that is easy to navigate, greatly reducing the amount of time engineers spend parsing logs.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Throughput feature</a:t>
            </a:r>
          </a:p>
          <a:p>
            <a:pPr marL="708660" lvl="2" indent="-342900">
              <a:buFont typeface="Arial" panose="020B0604020202020204" pitchFamily="34" charset="0"/>
              <a:buChar char="•"/>
            </a:pPr>
            <a:r>
              <a:rPr lang="en-US" dirty="0"/>
              <a:t>Problem: It is currently difficult to quantify throughput time after improvements to the Genius system and software.</a:t>
            </a:r>
          </a:p>
          <a:p>
            <a:pPr marL="708660" lvl="2" indent="-342900">
              <a:buFont typeface="Arial" panose="020B0604020202020204" pitchFamily="34" charset="0"/>
              <a:buChar char="•"/>
            </a:pPr>
            <a:r>
              <a:rPr lang="en-US" dirty="0"/>
              <a:t>Goal: Add database flags that make logging throughput information easy, making it easier to concretely quantify improvement.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453F95C-7FA8-E048-BEDD-3F6B9882286F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0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19" y="201893"/>
            <a:ext cx="11272761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SQL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93" y="1164720"/>
            <a:ext cx="2978826" cy="51657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Project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change settings, allows for continuous testing and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Favorite settings with default value indicators (new to this tool)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Import/export current values in multiple formats, allows for multiple set ups</a:t>
            </a:r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Learned C# and WPF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minimum viable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feedback and requested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Thank you to Jim, Jeff, and Steve for the constant help and ideas!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08191" y="6475385"/>
            <a:ext cx="483808" cy="362856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6453F95C-7FA8-E048-BEDD-3F6B9882286F}" type="slidenum">
              <a:rPr lang="en-US" smtClean="0"/>
              <a:pPr algn="ctr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7" name="SQLToolEdit (2)">
            <a:hlinkClick r:id="" action="ppaction://media"/>
            <a:extLst>
              <a:ext uri="{FF2B5EF4-FFF2-40B4-BE49-F238E27FC236}">
                <a16:creationId xmlns:a16="http://schemas.microsoft.com/office/drawing/2014/main" id="{26823071-93FB-9C36-8A6C-1C1451B5D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3131" y="1164720"/>
            <a:ext cx="8907434" cy="501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6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453F95C-7FA8-E048-BEDD-3F6B9882286F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8E729-BF3E-0DEE-5C58-52010E00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518" y="4305014"/>
            <a:ext cx="2170371" cy="2170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70B26-889F-94EA-6C83-E97BD41BB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847" y="3854949"/>
            <a:ext cx="1102306" cy="120723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8013194-C767-931D-4350-096FFD118474}"/>
              </a:ext>
            </a:extLst>
          </p:cNvPr>
          <p:cNvSpPr txBox="1">
            <a:spLocks/>
          </p:cNvSpPr>
          <p:nvPr/>
        </p:nvSpPr>
        <p:spPr>
          <a:xfrm>
            <a:off x="467684" y="1600201"/>
            <a:ext cx="4420784" cy="4689324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0" indent="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None/>
              <a:defRPr lang="en-US" sz="21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None/>
              <a:defRPr lang="en-US" sz="17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  <a:defRPr lang="en-US" sz="17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594360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–"/>
              <a:defRPr lang="en-US" sz="15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822960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»"/>
              <a:defRPr lang="en-US" sz="13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Timeline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Found camera and video software that fit specifications (OKIOCAM X1, OBS) 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Wrote Python script to continuously record footage and delete old footage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>
                <a:solidFill>
                  <a:srgbClr val="131F6B"/>
                </a:solidFill>
              </a:rPr>
              <a:t>Use other plugins to make the script and OBS work seamlessly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131F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Final product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>
                <a:solidFill>
                  <a:srgbClr val="131F6B"/>
                </a:solidFill>
              </a:rPr>
              <a:t>Reduces debugging time for 1.1.1 validation, speeds up verification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131F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Cameras mounted in four Genius imagers with plans for more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Video has been almost constantly recording since 7/12 with no issues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Footage is organized on a laptop based on Genius ID and time of recording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Videos are time stamped to match with error time stamps from the Genius, easy to locate issues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700" dirty="0">
                <a:solidFill>
                  <a:srgbClr val="131F6B"/>
                </a:solidFill>
              </a:rPr>
              <a:t>Detailed user guides for set up, maintenance, and potential issues with solutions</a:t>
            </a:r>
            <a:endParaRPr kumimoji="0" lang="en-US" sz="1700" b="1" i="0" u="none" strike="noStrike" kern="1200" cap="none" spc="0" normalizeH="0" baseline="0" noProof="0" dirty="0">
              <a:ln>
                <a:noFill/>
              </a:ln>
              <a:solidFill>
                <a:srgbClr val="131F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Picture 7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066B1F26-D939-F321-AC7D-1D92605CB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5" r="27210"/>
          <a:stretch/>
        </p:blipFill>
        <p:spPr>
          <a:xfrm>
            <a:off x="8495889" y="3564864"/>
            <a:ext cx="3104162" cy="2792186"/>
          </a:xfrm>
          <a:prstGeom prst="rect">
            <a:avLst/>
          </a:prstGeom>
        </p:spPr>
      </p:pic>
      <p:pic>
        <p:nvPicPr>
          <p:cNvPr id="11" name="Picture 10" descr="A computer on a desk&#10;&#10;Description automatically generated">
            <a:extLst>
              <a:ext uri="{FF2B5EF4-FFF2-40B4-BE49-F238E27FC236}">
                <a16:creationId xmlns:a16="http://schemas.microsoft.com/office/drawing/2014/main" id="{F3701BAF-D055-589B-046D-B4E3429EB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25" r="16083"/>
          <a:stretch/>
        </p:blipFill>
        <p:spPr>
          <a:xfrm>
            <a:off x="6339840" y="-15446"/>
            <a:ext cx="4741373" cy="35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 Feature (Still in Development)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453F95C-7FA8-E048-BEDD-3F6B9882286F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9BF532-E11C-829F-CBE1-441BD245E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684" y="1600201"/>
            <a:ext cx="4420784" cy="4689324"/>
          </a:xfrm>
        </p:spPr>
        <p:txBody>
          <a:bodyPr>
            <a:normAutofit fontScale="8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Progress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solidFill>
                  <a:srgbClr val="131F6B"/>
                </a:solidFill>
              </a:rPr>
              <a:t>Able to log throughput data, all necessary flags exist and are accessible in the codebase and SQL tool</a:t>
            </a: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srgbClr val="131F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srgbClr val="131F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Goals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solidFill>
                  <a:srgbClr val="131F6B"/>
                </a:solidFill>
              </a:rPr>
              <a:t>Provide accurate, reasonable data, including average scan time, transition time, and more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solidFill>
                  <a:srgbClr val="131F6B"/>
                </a:solidFill>
              </a:rPr>
              <a:t>Feature needs to be easy to use and understand</a:t>
            </a: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solidFill>
                  <a:srgbClr val="131F6B"/>
                </a:solidFill>
              </a:rPr>
              <a:t>Use this feature to increase throughput and ultimately increase customer satisfaction</a:t>
            </a: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srgbClr val="131F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900" dirty="0">
              <a:solidFill>
                <a:srgbClr val="131F6B"/>
              </a:solidFill>
            </a:endParaRPr>
          </a:p>
          <a:p>
            <a:pPr marR="0" lvl="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Stretch Goals</a:t>
            </a:r>
          </a:p>
          <a:p>
            <a:pPr marL="342900" marR="0" lvl="0" indent="-34290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131F6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a separate log from the main imager log</a:t>
            </a:r>
          </a:p>
          <a:p>
            <a:pPr marL="342900" marR="0" lvl="0" indent="-34290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900" dirty="0">
                <a:solidFill>
                  <a:srgbClr val="131F6B"/>
                </a:solidFill>
              </a:rPr>
              <a:t>Provide a UI, either within SAM or as a separate developer facing application, that graphs the data</a:t>
            </a: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srgbClr val="131F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srgbClr val="131F6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58DB0-7B78-32C1-D3AF-710B4BD0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468" y="1084338"/>
            <a:ext cx="6252432" cy="46893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049E7A-C41D-40E5-349D-108E4F31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171" y="4104762"/>
            <a:ext cx="3277145" cy="218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2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453F95C-7FA8-E048-BEDD-3F6B9882286F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EEE5BB-9799-E625-F536-D8029E7A35CC}"/>
              </a:ext>
            </a:extLst>
          </p:cNvPr>
          <p:cNvSpPr txBox="1">
            <a:spLocks/>
          </p:cNvSpPr>
          <p:nvPr/>
        </p:nvSpPr>
        <p:spPr>
          <a:xfrm>
            <a:off x="467684" y="1600201"/>
            <a:ext cx="4420784" cy="46893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None/>
              <a:defRPr lang="en-US" sz="21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None/>
              <a:defRPr lang="en-US" sz="17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  <a:defRPr lang="en-US" sz="17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594360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–"/>
              <a:defRPr lang="en-US" sz="15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822960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»"/>
              <a:defRPr lang="en-US" sz="13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900" dirty="0">
                <a:solidFill>
                  <a:srgbClr val="131F6B"/>
                </a:solidFill>
              </a:rPr>
              <a:t>Next Projects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131F6B"/>
                </a:solidFill>
              </a:rPr>
              <a:t>Development project using computer vision to perform repeatability testing on the gantry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131F6B"/>
                </a:solidFill>
              </a:rPr>
              <a:t>Quantify CPU hardware changes using my throughput feature</a:t>
            </a:r>
          </a:p>
        </p:txBody>
      </p:sp>
      <p:pic>
        <p:nvPicPr>
          <p:cNvPr id="1030" name="Picture 6" descr="Media Kit - OpenCV">
            <a:extLst>
              <a:ext uri="{FF2B5EF4-FFF2-40B4-BE49-F238E27FC236}">
                <a16:creationId xmlns:a16="http://schemas.microsoft.com/office/drawing/2014/main" id="{4C6C450E-51F6-8AE4-9A45-EBA7715D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640" y="3246861"/>
            <a:ext cx="2304836" cy="30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88E196-38B9-B6C7-3AE7-3FF74E97A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91" y="555490"/>
            <a:ext cx="3242492" cy="24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A2CD89B5-2D94-F5D8-4CFC-6F847EF73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36" y="3268210"/>
            <a:ext cx="3629294" cy="260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10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453F95C-7FA8-E048-BEDD-3F6B9882286F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EEE5BB-9799-E625-F536-D8029E7A35CC}"/>
              </a:ext>
            </a:extLst>
          </p:cNvPr>
          <p:cNvSpPr txBox="1">
            <a:spLocks/>
          </p:cNvSpPr>
          <p:nvPr/>
        </p:nvSpPr>
        <p:spPr>
          <a:xfrm>
            <a:off x="467684" y="1600201"/>
            <a:ext cx="4420784" cy="46893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None/>
              <a:defRPr lang="en-US" sz="21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None/>
              <a:defRPr lang="en-US" sz="17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365760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  <a:defRPr lang="en-US" sz="17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594360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–"/>
              <a:defRPr lang="en-US" sz="15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822960" indent="-182880" algn="l" defTabSz="4572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»"/>
              <a:defRPr lang="en-US" sz="1300" kern="1200" dirty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900" dirty="0">
                <a:solidFill>
                  <a:srgbClr val="131F6B"/>
                </a:solidFill>
              </a:rPr>
              <a:t>Overall Experience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131F6B"/>
                </a:solidFill>
              </a:rPr>
              <a:t>Learned a lot, including soft skills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131F6B"/>
                </a:solidFill>
              </a:rPr>
              <a:t>Great connection with other interns and my manager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131F6B"/>
                </a:solidFill>
              </a:rPr>
              <a:t>Projects felt like they mattered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131F6B"/>
                </a:solidFill>
              </a:rPr>
              <a:t>Still nearly four weeks left of the internship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131F6B"/>
                </a:solidFill>
              </a:rPr>
              <a:t>Very positive experience</a:t>
            </a:r>
          </a:p>
          <a:p>
            <a:pPr>
              <a:defRPr/>
            </a:pPr>
            <a:endParaRPr lang="en-US" sz="1900" dirty="0">
              <a:solidFill>
                <a:srgbClr val="131F6B"/>
              </a:solidFill>
            </a:endParaRPr>
          </a:p>
        </p:txBody>
      </p:sp>
      <p:pic>
        <p:nvPicPr>
          <p:cNvPr id="3074" name="Picture 2" descr="IMG_4958.HEIC">
            <a:extLst>
              <a:ext uri="{FF2B5EF4-FFF2-40B4-BE49-F238E27FC236}">
                <a16:creationId xmlns:a16="http://schemas.microsoft.com/office/drawing/2014/main" id="{B1889363-4724-8967-7120-5D5DEDE3C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46" b="28368"/>
          <a:stretch/>
        </p:blipFill>
        <p:spPr bwMode="auto">
          <a:xfrm>
            <a:off x="6788646" y="204281"/>
            <a:ext cx="5143500" cy="19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G_0287.HEIC">
            <a:extLst>
              <a:ext uri="{FF2B5EF4-FFF2-40B4-BE49-F238E27FC236}">
                <a16:creationId xmlns:a16="http://schemas.microsoft.com/office/drawing/2014/main" id="{1E6A0201-FD88-32C4-52BD-6F5FF86E2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4" t="24676" r="10977"/>
          <a:stretch/>
        </p:blipFill>
        <p:spPr bwMode="auto">
          <a:xfrm>
            <a:off x="9153729" y="2356360"/>
            <a:ext cx="2778418" cy="390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C9666-321E-DF2E-FAEE-9E2CD73CB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918" y="2356360"/>
            <a:ext cx="3424897" cy="24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en-US" dirty="0"/>
              <a:t>Andrew Ward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Jim Fox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Jeff Struven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Steve Failla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Grant Van Dyke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And everyone else at Hologic! Thank you for a great summer!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6453F95C-7FA8-E048-BEDD-3F6B9882286F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30355"/>
      </p:ext>
    </p:extLst>
  </p:cSld>
  <p:clrMapOvr>
    <a:masterClrMapping/>
  </p:clrMapOvr>
</p:sld>
</file>

<file path=ppt/theme/theme1.xml><?xml version="1.0" encoding="utf-8"?>
<a:theme xmlns:a="http://schemas.openxmlformats.org/drawingml/2006/main" name="Hologic White">
  <a:themeElements>
    <a:clrScheme name="HOLOGIC NEW BRANDING 2014">
      <a:dk1>
        <a:srgbClr val="000000"/>
      </a:dk1>
      <a:lt1>
        <a:sysClr val="window" lastClr="FFFFFF"/>
      </a:lt1>
      <a:dk2>
        <a:srgbClr val="131F6B"/>
      </a:dk2>
      <a:lt2>
        <a:srgbClr val="008542"/>
      </a:lt2>
      <a:accent1>
        <a:srgbClr val="131F6B"/>
      </a:accent1>
      <a:accent2>
        <a:srgbClr val="E15800"/>
      </a:accent2>
      <a:accent3>
        <a:srgbClr val="ED2939"/>
      </a:accent3>
      <a:accent4>
        <a:srgbClr val="00AAE6"/>
      </a:accent4>
      <a:accent5>
        <a:srgbClr val="FFDD00"/>
      </a:accent5>
      <a:accent6>
        <a:srgbClr val="C226B9"/>
      </a:accent6>
      <a:hlink>
        <a:srgbClr val="C226B9"/>
      </a:hlink>
      <a:folHlink>
        <a:srgbClr val="131F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>
              <a:lumMod val="50000"/>
              <a:lumOff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Hologic Dark">
  <a:themeElements>
    <a:clrScheme name="HOLOGIC NEW BRANDING 2014">
      <a:dk1>
        <a:srgbClr val="000000"/>
      </a:dk1>
      <a:lt1>
        <a:sysClr val="window" lastClr="FFFFFF"/>
      </a:lt1>
      <a:dk2>
        <a:srgbClr val="131F6B"/>
      </a:dk2>
      <a:lt2>
        <a:srgbClr val="008542"/>
      </a:lt2>
      <a:accent1>
        <a:srgbClr val="131F6B"/>
      </a:accent1>
      <a:accent2>
        <a:srgbClr val="E15800"/>
      </a:accent2>
      <a:accent3>
        <a:srgbClr val="ED2939"/>
      </a:accent3>
      <a:accent4>
        <a:srgbClr val="00AAE6"/>
      </a:accent4>
      <a:accent5>
        <a:srgbClr val="FFDD00"/>
      </a:accent5>
      <a:accent6>
        <a:srgbClr val="C226B9"/>
      </a:accent6>
      <a:hlink>
        <a:srgbClr val="C226B9"/>
      </a:hlink>
      <a:folHlink>
        <a:srgbClr val="131F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>
              <a:lumMod val="50000"/>
              <a:lumOff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ource xmlns="c687785d-86b3-4d71-ac19-6845b1f6d83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D98AC6FC5E5343BB2605FEABC4681E" ma:contentTypeVersion="14" ma:contentTypeDescription="Create a new document." ma:contentTypeScope="" ma:versionID="5e170c4847a8e6b3926391bc4a735fe0">
  <xsd:schema xmlns:xsd="http://www.w3.org/2001/XMLSchema" xmlns:xs="http://www.w3.org/2001/XMLSchema" xmlns:p="http://schemas.microsoft.com/office/2006/metadata/properties" xmlns:ns2="c687785d-86b3-4d71-ac19-6845b1f6d833" targetNamespace="http://schemas.microsoft.com/office/2006/metadata/properties" ma:root="true" ma:fieldsID="74db04eabbb0ce44835bf7981ca57ed7" ns2:_="">
    <xsd:import namespace="c687785d-86b3-4d71-ac19-6845b1f6d833"/>
    <xsd:element name="properties">
      <xsd:complexType>
        <xsd:sequence>
          <xsd:element name="documentManagement">
            <xsd:complexType>
              <xsd:all>
                <xsd:element ref="ns2:Sourc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87785d-86b3-4d71-ac19-6845b1f6d833" elementFormDefault="qualified">
    <xsd:import namespace="http://schemas.microsoft.com/office/2006/documentManagement/types"/>
    <xsd:import namespace="http://schemas.microsoft.com/office/infopath/2007/PartnerControls"/>
    <xsd:element name="Source" ma:index="4" nillable="true" ma:displayName="Source" ma:description="References to resources from which this resource was derived" ma:internalName="Source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92424C-9852-4E1E-B98B-3A3F68D1935A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c687785d-86b3-4d71-ac19-6845b1f6d833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EE3482-B51A-4B6A-8C29-2899C496E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87785d-86b3-4d71-ac19-6845b1f6d8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55BF63-814D-418E-BBB0-FD9ED6A1BC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22756</TotalTime>
  <Words>585</Words>
  <Application>Microsoft Office PowerPoint</Application>
  <PresentationFormat>Widescreen</PresentationFormat>
  <Paragraphs>88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Narrow</vt:lpstr>
      <vt:lpstr>Calibri</vt:lpstr>
      <vt:lpstr>Hologic White</vt:lpstr>
      <vt:lpstr>Hologic Dark</vt:lpstr>
      <vt:lpstr>Deployable Tools for Engineering Efficiency</vt:lpstr>
      <vt:lpstr>Introduction </vt:lpstr>
      <vt:lpstr>Projects Overview</vt:lpstr>
      <vt:lpstr>SQL Project</vt:lpstr>
      <vt:lpstr>Camera Project</vt:lpstr>
      <vt:lpstr>Throughput Feature (Still in Development)</vt:lpstr>
      <vt:lpstr>Future Projects</vt:lpstr>
      <vt:lpstr>My Experience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K. Squeri</dc:creator>
  <cp:lastModifiedBy>Funk, Austin</cp:lastModifiedBy>
  <cp:revision>143</cp:revision>
  <cp:lastPrinted>2014-09-03T21:39:32Z</cp:lastPrinted>
  <dcterms:created xsi:type="dcterms:W3CDTF">2014-09-03T19:30:08Z</dcterms:created>
  <dcterms:modified xsi:type="dcterms:W3CDTF">2023-08-01T16:09:46Z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100</vt:r8>
  </property>
  <property fmtid="{D5CDD505-2E9C-101B-9397-08002B2CF9AE}" pid="3" name="lb681c5092aa4a198be240f78819af25">
    <vt:lpwstr/>
  </property>
  <property fmtid="{D5CDD505-2E9C-101B-9397-08002B2CF9AE}" pid="4" name="ContentTypeId">
    <vt:lpwstr>0x01010005D98AC6FC5E5343BB2605FEABC4681E</vt:lpwstr>
  </property>
  <property fmtid="{D5CDD505-2E9C-101B-9397-08002B2CF9AE}" pid="5" name="Corporate Marketing Functional Area">
    <vt:lpwstr/>
  </property>
  <property fmtid="{D5CDD505-2E9C-101B-9397-08002B2CF9AE}" pid="6" name="_dlc_DocIdItemGuid">
    <vt:lpwstr>678c781e-20f0-4e56-a0b1-02928f7f553a</vt:lpwstr>
  </property>
</Properties>
</file>